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3" r:id="rId1"/>
  </p:sldMasterIdLst>
  <p:notesMasterIdLst>
    <p:notesMasterId r:id="rId72"/>
  </p:notesMasterIdLst>
  <p:sldIdLst>
    <p:sldId id="269" r:id="rId2"/>
    <p:sldId id="270" r:id="rId3"/>
    <p:sldId id="271" r:id="rId4"/>
    <p:sldId id="273" r:id="rId5"/>
    <p:sldId id="256" r:id="rId6"/>
    <p:sldId id="275" r:id="rId7"/>
    <p:sldId id="276" r:id="rId8"/>
    <p:sldId id="277" r:id="rId9"/>
    <p:sldId id="278" r:id="rId10"/>
    <p:sldId id="279" r:id="rId11"/>
    <p:sldId id="280" r:id="rId12"/>
    <p:sldId id="257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59" r:id="rId22"/>
    <p:sldId id="289" r:id="rId23"/>
    <p:sldId id="290" r:id="rId24"/>
    <p:sldId id="291" r:id="rId25"/>
    <p:sldId id="266" r:id="rId26"/>
    <p:sldId id="265" r:id="rId27"/>
    <p:sldId id="274" r:id="rId28"/>
    <p:sldId id="292" r:id="rId29"/>
    <p:sldId id="293" r:id="rId30"/>
    <p:sldId id="298" r:id="rId31"/>
    <p:sldId id="294" r:id="rId32"/>
    <p:sldId id="325" r:id="rId33"/>
    <p:sldId id="324" r:id="rId34"/>
    <p:sldId id="267" r:id="rId35"/>
    <p:sldId id="261" r:id="rId36"/>
    <p:sldId id="262" r:id="rId37"/>
    <p:sldId id="263" r:id="rId38"/>
    <p:sldId id="323" r:id="rId39"/>
    <p:sldId id="322" r:id="rId40"/>
    <p:sldId id="321" r:id="rId41"/>
    <p:sldId id="320" r:id="rId42"/>
    <p:sldId id="319" r:id="rId43"/>
    <p:sldId id="318" r:id="rId44"/>
    <p:sldId id="317" r:id="rId45"/>
    <p:sldId id="260" r:id="rId46"/>
    <p:sldId id="316" r:id="rId47"/>
    <p:sldId id="264" r:id="rId48"/>
    <p:sldId id="258" r:id="rId49"/>
    <p:sldId id="315" r:id="rId50"/>
    <p:sldId id="314" r:id="rId51"/>
    <p:sldId id="313" r:id="rId52"/>
    <p:sldId id="312" r:id="rId53"/>
    <p:sldId id="311" r:id="rId54"/>
    <p:sldId id="310" r:id="rId55"/>
    <p:sldId id="309" r:id="rId56"/>
    <p:sldId id="308" r:id="rId57"/>
    <p:sldId id="307" r:id="rId58"/>
    <p:sldId id="295" r:id="rId59"/>
    <p:sldId id="296" r:id="rId60"/>
    <p:sldId id="305" r:id="rId61"/>
    <p:sldId id="306" r:id="rId62"/>
    <p:sldId id="300" r:id="rId63"/>
    <p:sldId id="301" r:id="rId64"/>
    <p:sldId id="302" r:id="rId65"/>
    <p:sldId id="303" r:id="rId66"/>
    <p:sldId id="304" r:id="rId67"/>
    <p:sldId id="297" r:id="rId68"/>
    <p:sldId id="272" r:id="rId69"/>
    <p:sldId id="326" r:id="rId70"/>
    <p:sldId id="299" r:id="rId71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3" d="100"/>
          <a:sy n="43" d="100"/>
        </p:scale>
        <p:origin x="2482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7BB9E-B395-4F40-BB6D-9B5F0674EEE8}" type="datetimeFigureOut">
              <a:rPr lang="bg-BG" smtClean="0"/>
              <a:t>30.06.2025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FA2BA-786E-4D63-93D2-B2A6D547B5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11610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FA2BA-786E-4D63-93D2-B2A6D547B508}" type="slidenum">
              <a:rPr lang="bg-BG" smtClean="0"/>
              <a:t>51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38857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BF63-57D7-417C-8C0B-5C858ACD6E58}" type="datetimeFigureOut">
              <a:rPr lang="bg-BG" smtClean="0"/>
              <a:t>30.06.2025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229E-B708-445A-900F-40061FB054F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91454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BF63-57D7-417C-8C0B-5C858ACD6E58}" type="datetimeFigureOut">
              <a:rPr lang="bg-BG" smtClean="0"/>
              <a:t>30.06.2025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229E-B708-445A-900F-40061FB054F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18755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BF63-57D7-417C-8C0B-5C858ACD6E58}" type="datetimeFigureOut">
              <a:rPr lang="bg-BG" smtClean="0"/>
              <a:t>30.06.2025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229E-B708-445A-900F-40061FB054F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28687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BF63-57D7-417C-8C0B-5C858ACD6E58}" type="datetimeFigureOut">
              <a:rPr lang="bg-BG" smtClean="0"/>
              <a:t>30.06.2025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229E-B708-445A-900F-40061FB054F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92833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BF63-57D7-417C-8C0B-5C858ACD6E58}" type="datetimeFigureOut">
              <a:rPr lang="bg-BG" smtClean="0"/>
              <a:t>30.06.2025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229E-B708-445A-900F-40061FB054F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07152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BF63-57D7-417C-8C0B-5C858ACD6E58}" type="datetimeFigureOut">
              <a:rPr lang="bg-BG" smtClean="0"/>
              <a:t>30.06.2025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229E-B708-445A-900F-40061FB054F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17860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BF63-57D7-417C-8C0B-5C858ACD6E58}" type="datetimeFigureOut">
              <a:rPr lang="bg-BG" smtClean="0"/>
              <a:t>30.06.2025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229E-B708-445A-900F-40061FB054F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39123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BF63-57D7-417C-8C0B-5C858ACD6E58}" type="datetimeFigureOut">
              <a:rPr lang="bg-BG" smtClean="0"/>
              <a:t>30.06.2025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229E-B708-445A-900F-40061FB054F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40527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BF63-57D7-417C-8C0B-5C858ACD6E58}" type="datetimeFigureOut">
              <a:rPr lang="bg-BG" smtClean="0"/>
              <a:t>30.06.2025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229E-B708-445A-900F-40061FB054F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56615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BF63-57D7-417C-8C0B-5C858ACD6E58}" type="datetimeFigureOut">
              <a:rPr lang="bg-BG" smtClean="0"/>
              <a:t>30.06.2025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229E-B708-445A-900F-40061FB054F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25907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EBF63-57D7-417C-8C0B-5C858ACD6E58}" type="datetimeFigureOut">
              <a:rPr lang="bg-BG" smtClean="0"/>
              <a:t>30.06.2025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229E-B708-445A-900F-40061FB054F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27022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EBF63-57D7-417C-8C0B-5C858ACD6E58}" type="datetimeFigureOut">
              <a:rPr lang="bg-BG" smtClean="0"/>
              <a:t>30.06.2025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E229E-B708-445A-900F-40061FB054F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54901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9.jpg"/><Relationship Id="rId4" Type="http://schemas.openxmlformats.org/officeDocument/2006/relationships/image" Target="../media/image6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jpeg"/><Relationship Id="rId5" Type="http://schemas.openxmlformats.org/officeDocument/2006/relationships/image" Target="../media/image78.jpg"/><Relationship Id="rId4" Type="http://schemas.openxmlformats.org/officeDocument/2006/relationships/image" Target="../media/image7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3.jp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7" Type="http://schemas.openxmlformats.org/officeDocument/2006/relationships/image" Target="../media/image99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5.jpg"/><Relationship Id="rId4" Type="http://schemas.openxmlformats.org/officeDocument/2006/relationships/image" Target="../media/image10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0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9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4.jpg"/><Relationship Id="rId5" Type="http://schemas.openxmlformats.org/officeDocument/2006/relationships/image" Target="../media/image133.jpg"/><Relationship Id="rId4" Type="http://schemas.openxmlformats.org/officeDocument/2006/relationships/image" Target="../media/image13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7" Type="http://schemas.openxmlformats.org/officeDocument/2006/relationships/image" Target="../media/image150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9.jpeg"/><Relationship Id="rId5" Type="http://schemas.openxmlformats.org/officeDocument/2006/relationships/image" Target="../media/image148.jpeg"/><Relationship Id="rId4" Type="http://schemas.openxmlformats.org/officeDocument/2006/relationships/image" Target="../media/image147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2.jpg"/><Relationship Id="rId4" Type="http://schemas.openxmlformats.org/officeDocument/2006/relationships/image" Target="../media/image161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7" Type="http://schemas.openxmlformats.org/officeDocument/2006/relationships/image" Target="../media/image168.jp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7.jpg"/><Relationship Id="rId5" Type="http://schemas.openxmlformats.org/officeDocument/2006/relationships/image" Target="../media/image166.jpeg"/><Relationship Id="rId4" Type="http://schemas.openxmlformats.org/officeDocument/2006/relationships/image" Target="../media/image165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5.jpg"/><Relationship Id="rId5" Type="http://schemas.openxmlformats.org/officeDocument/2006/relationships/image" Target="../media/image174.jpeg"/><Relationship Id="rId4" Type="http://schemas.openxmlformats.org/officeDocument/2006/relationships/image" Target="../media/image173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g"/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g"/><Relationship Id="rId2" Type="http://schemas.openxmlformats.org/officeDocument/2006/relationships/image" Target="../media/image17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3.jpeg"/><Relationship Id="rId4" Type="http://schemas.openxmlformats.org/officeDocument/2006/relationships/image" Target="../media/image182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8.jpg"/><Relationship Id="rId5" Type="http://schemas.openxmlformats.org/officeDocument/2006/relationships/image" Target="../media/image187.jpg"/><Relationship Id="rId4" Type="http://schemas.openxmlformats.org/officeDocument/2006/relationships/image" Target="../media/image186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g"/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g"/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g"/><Relationship Id="rId2" Type="http://schemas.openxmlformats.org/officeDocument/2006/relationships/image" Target="../media/image19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9.jpg"/><Relationship Id="rId5" Type="http://schemas.openxmlformats.org/officeDocument/2006/relationships/image" Target="../media/image198.jpg"/><Relationship Id="rId4" Type="http://schemas.openxmlformats.org/officeDocument/2006/relationships/image" Target="../media/image197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image" Target="../media/image200.jp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g"/><Relationship Id="rId2" Type="http://schemas.openxmlformats.org/officeDocument/2006/relationships/image" Target="../media/image205.jp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9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jp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jpg"/><Relationship Id="rId3" Type="http://schemas.openxmlformats.org/officeDocument/2006/relationships/image" Target="../media/image214.jpeg"/><Relationship Id="rId7" Type="http://schemas.openxmlformats.org/officeDocument/2006/relationships/image" Target="../media/image218.jpg"/><Relationship Id="rId2" Type="http://schemas.openxmlformats.org/officeDocument/2006/relationships/image" Target="../media/image21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7.jpg"/><Relationship Id="rId5" Type="http://schemas.openxmlformats.org/officeDocument/2006/relationships/image" Target="../media/image216.jpeg"/><Relationship Id="rId4" Type="http://schemas.openxmlformats.org/officeDocument/2006/relationships/image" Target="../media/image215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g"/><Relationship Id="rId2" Type="http://schemas.openxmlformats.org/officeDocument/2006/relationships/image" Target="../media/image2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g"/><Relationship Id="rId2" Type="http://schemas.openxmlformats.org/officeDocument/2006/relationships/image" Target="../media/image2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5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g"/><Relationship Id="rId2" Type="http://schemas.openxmlformats.org/officeDocument/2006/relationships/image" Target="../media/image22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8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g"/><Relationship Id="rId2" Type="http://schemas.openxmlformats.org/officeDocument/2006/relationships/image" Target="../media/image22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1.jpg"/><Relationship Id="rId4" Type="http://schemas.openxmlformats.org/officeDocument/2006/relationships/image" Target="../media/image230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g"/><Relationship Id="rId2" Type="http://schemas.openxmlformats.org/officeDocument/2006/relationships/image" Target="../media/image23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5.jpg"/><Relationship Id="rId4" Type="http://schemas.openxmlformats.org/officeDocument/2006/relationships/image" Target="../media/image234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jpeg"/><Relationship Id="rId2" Type="http://schemas.openxmlformats.org/officeDocument/2006/relationships/image" Target="../media/image236.jp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g"/><Relationship Id="rId2" Type="http://schemas.openxmlformats.org/officeDocument/2006/relationships/image" Target="../media/image23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1.jpeg"/><Relationship Id="rId4" Type="http://schemas.openxmlformats.org/officeDocument/2006/relationships/image" Target="../media/image24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142537" y="244102"/>
            <a:ext cx="4715435" cy="1325563"/>
          </a:xfrm>
        </p:spPr>
        <p:txBody>
          <a:bodyPr>
            <a:normAutofit/>
          </a:bodyPr>
          <a:lstStyle/>
          <a:p>
            <a:r>
              <a:rPr lang="bg-BG" dirty="0" smtClean="0"/>
              <a:t>Учебна 2024-2025г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836" y="1690688"/>
            <a:ext cx="4608673" cy="467478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4608674" cy="467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91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70" y="246528"/>
            <a:ext cx="4773706" cy="636494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226" y="246528"/>
            <a:ext cx="6406777" cy="3603812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6732621" y="4056924"/>
            <a:ext cx="379198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ЗДРАВЕЙ, ДЕТСКА ГРАДИНА</a:t>
            </a:r>
            <a:r>
              <a:rPr lang="ru-RU" sz="1600" b="1" dirty="0" smtClean="0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endParaRPr lang="en-US" sz="1600" b="1" dirty="0" smtClean="0">
              <a:solidFill>
                <a:srgbClr val="08080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>
              <a:solidFill>
                <a:srgbClr val="08080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err="1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Чака</a:t>
            </a:r>
            <a:r>
              <a:rPr lang="ru-RU" sz="1600" b="1" dirty="0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 </a:t>
            </a:r>
            <a:r>
              <a:rPr lang="ru-RU" sz="1600" b="1" dirty="0" err="1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нашата</a:t>
            </a:r>
            <a:endParaRPr lang="ru-RU" sz="1600" b="1" dirty="0">
              <a:solidFill>
                <a:srgbClr val="08080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err="1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</a:t>
            </a:r>
            <a:r>
              <a:rPr lang="ru-RU" sz="1600" b="1" dirty="0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градина. </a:t>
            </a:r>
          </a:p>
          <a:p>
            <a:pPr algn="ctr"/>
            <a:r>
              <a:rPr lang="ru-RU" sz="1600" b="1" dirty="0" err="1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Ето</a:t>
            </a:r>
            <a:r>
              <a:rPr lang="ru-RU" sz="1600" b="1" dirty="0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 </a:t>
            </a:r>
            <a:r>
              <a:rPr lang="ru-RU" sz="1600" b="1" dirty="0" err="1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идваме</a:t>
            </a:r>
            <a:r>
              <a:rPr lang="ru-RU" sz="1600" b="1" dirty="0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1600" b="1" dirty="0" err="1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цяла</a:t>
            </a:r>
            <a:r>
              <a:rPr lang="ru-RU" sz="1600" b="1" dirty="0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дружина!</a:t>
            </a:r>
          </a:p>
          <a:p>
            <a:pPr algn="ctr"/>
            <a:r>
              <a:rPr lang="ru-RU" sz="1600" b="1" dirty="0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Тук </a:t>
            </a:r>
            <a:r>
              <a:rPr lang="ru-RU" sz="1600" b="1" dirty="0" err="1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600" b="1" dirty="0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намерим </a:t>
            </a:r>
          </a:p>
          <a:p>
            <a:pPr algn="ctr"/>
            <a:r>
              <a:rPr lang="ru-RU" sz="1600" b="1" dirty="0" err="1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игри</a:t>
            </a:r>
            <a:r>
              <a:rPr lang="ru-RU" sz="1600" b="1" dirty="0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600" b="1" dirty="0" err="1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подслон</a:t>
            </a:r>
            <a:r>
              <a:rPr lang="ru-RU" sz="1600" b="1" dirty="0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600" b="1" dirty="0" err="1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Градината</a:t>
            </a:r>
            <a:r>
              <a:rPr lang="ru-RU" sz="1600" b="1" dirty="0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</a:t>
            </a:r>
            <a:endParaRPr lang="ru-RU" sz="1600" b="1" dirty="0">
              <a:solidFill>
                <a:srgbClr val="08080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наш </a:t>
            </a:r>
            <a:r>
              <a:rPr lang="ru-RU" sz="1600" b="1" dirty="0" err="1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</a:t>
            </a:r>
            <a:r>
              <a:rPr lang="ru-RU" sz="1600" b="1" dirty="0">
                <a:solidFill>
                  <a:srgbClr val="080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дом.</a:t>
            </a:r>
            <a:endParaRPr lang="ru-RU" sz="1600" b="1" i="0" dirty="0">
              <a:solidFill>
                <a:srgbClr val="08080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855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307939" y="272528"/>
            <a:ext cx="9161703" cy="79132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рупа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Мечо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Пух" се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насладиха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забавен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театър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"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Новите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дрехи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царя" 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82" y="1582271"/>
            <a:ext cx="4953000" cy="4953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716" y="1582271"/>
            <a:ext cx="660399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17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49687" y="318825"/>
            <a:ext cx="5497975" cy="132556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Театър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тема: "Аз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Ресурсен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център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град Смолян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802" y="2592729"/>
            <a:ext cx="4447867" cy="33359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662" y="2037536"/>
            <a:ext cx="3482292" cy="464305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91" y="1949772"/>
            <a:ext cx="3452918" cy="460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75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33132" y="87086"/>
            <a:ext cx="5309925" cy="1393371"/>
          </a:xfrm>
        </p:spPr>
        <p:txBody>
          <a:bodyPr>
            <a:noAutofit/>
          </a:bodyPr>
          <a:lstStyle/>
          <a:p>
            <a:pPr algn="ctr"/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Започваме работа по </a:t>
            </a:r>
            <a:br>
              <a:rPr lang="bg-BG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НП „Хубаво е в детската градина“</a:t>
            </a:r>
            <a:br>
              <a:rPr lang="bg-BG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bg-BG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143" y="237318"/>
            <a:ext cx="4258270" cy="651636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45" y="1400940"/>
            <a:ext cx="2986392" cy="530914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452" y="1400940"/>
            <a:ext cx="3001976" cy="533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1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589494" cy="1325563"/>
          </a:xfrm>
        </p:spPr>
        <p:txBody>
          <a:bodyPr>
            <a:normAutofit/>
          </a:bodyPr>
          <a:lstStyle/>
          <a:p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ожден ден,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Алиса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52" y="2084294"/>
            <a:ext cx="7458633" cy="419548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869" y="365125"/>
            <a:ext cx="3490072" cy="620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05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916706" y="59718"/>
            <a:ext cx="3200400" cy="1325563"/>
          </a:xfrm>
        </p:spPr>
        <p:txBody>
          <a:bodyPr>
            <a:normAutofit/>
          </a:bodyPr>
          <a:lstStyle/>
          <a:p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Даровете на есента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313" y="1385281"/>
            <a:ext cx="6924863" cy="519364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94" y="722499"/>
            <a:ext cx="428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0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637700" y="667963"/>
            <a:ext cx="3429000" cy="1325563"/>
          </a:xfrm>
        </p:spPr>
        <p:txBody>
          <a:bodyPr/>
          <a:lstStyle/>
          <a:p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Есенен дъжд в гората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5" y="208556"/>
            <a:ext cx="3074723" cy="2306044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131" y="107577"/>
            <a:ext cx="4581856" cy="343639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839" y="2344334"/>
            <a:ext cx="3307087" cy="440944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3" y="3004624"/>
            <a:ext cx="2811869" cy="3749159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67" y="3755089"/>
            <a:ext cx="3998259" cy="29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63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433047" cy="1325563"/>
          </a:xfrm>
        </p:spPr>
        <p:txBody>
          <a:bodyPr>
            <a:normAutofit/>
          </a:bodyPr>
          <a:lstStyle/>
          <a:p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Нашата вятърна мелница!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345" y="1733873"/>
            <a:ext cx="2287051" cy="304940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176" y="82736"/>
            <a:ext cx="2384400" cy="317920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177" y="3375212"/>
            <a:ext cx="2427612" cy="323681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481" y="1950848"/>
            <a:ext cx="3374649" cy="449953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26" y="1950848"/>
            <a:ext cx="3369609" cy="449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280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520518" y="530643"/>
            <a:ext cx="1438835" cy="4431322"/>
          </a:xfrm>
        </p:spPr>
        <p:txBody>
          <a:bodyPr>
            <a:normAutofit/>
          </a:bodyPr>
          <a:lstStyle/>
          <a:p>
            <a:pPr algn="ctr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Есен 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гората!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70" y="134471"/>
            <a:ext cx="8695761" cy="652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44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93376" y="430491"/>
            <a:ext cx="4744985" cy="1325563"/>
          </a:xfrm>
        </p:spPr>
        <p:txBody>
          <a:bodyPr>
            <a:norm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Сръчни ръчички!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7" y="2172913"/>
            <a:ext cx="5986266" cy="336727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448" y="3403505"/>
            <a:ext cx="5904753" cy="332142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448" y="108603"/>
            <a:ext cx="5857604" cy="329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718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0" y="3684991"/>
            <a:ext cx="3896609" cy="2922456"/>
          </a:xfrm>
          <a:prstGeom prst="rect">
            <a:avLst/>
          </a:prstGeom>
        </p:spPr>
      </p:pic>
      <p:sp>
        <p:nvSpPr>
          <p:cNvPr id="8" name="Правоъгълник 7"/>
          <p:cNvSpPr/>
          <p:nvPr/>
        </p:nvSpPr>
        <p:spPr>
          <a:xfrm>
            <a:off x="3436086" y="1692288"/>
            <a:ext cx="50695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НП „Хубаво е в ДГ“  </a:t>
            </a:r>
          </a:p>
          <a:p>
            <a:pPr algn="ctr"/>
            <a:endParaRPr lang="bg-BG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„Източници 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здравословни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храни“. 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351" y="3728973"/>
            <a:ext cx="3739009" cy="2862033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907" y="261318"/>
            <a:ext cx="2600741" cy="346765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17" y="316485"/>
            <a:ext cx="2517989" cy="335732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426" y="3763491"/>
            <a:ext cx="3886833" cy="29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12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4898" y="311337"/>
            <a:ext cx="4638115" cy="2606674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кампания за превенция на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насилието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злоупотребата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мотото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Бъди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смел,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бъди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добър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3183217"/>
            <a:ext cx="4670612" cy="3502959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13" y="0"/>
            <a:ext cx="2654396" cy="353919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563" y="3172760"/>
            <a:ext cx="2635062" cy="351341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625" y="98985"/>
            <a:ext cx="2663071" cy="355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609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131858" y="181349"/>
            <a:ext cx="2998695" cy="336867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НОЕМВРИ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НАРОДИТЕ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БУДИТЕЛИ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‘’Мики Маус’’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2409" cy="388321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1425"/>
            <a:ext cx="2912410" cy="388321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66" y="0"/>
            <a:ext cx="2662518" cy="355002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82" y="0"/>
            <a:ext cx="2662518" cy="355002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66" y="3304614"/>
            <a:ext cx="2662518" cy="3550024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46" y="3227712"/>
            <a:ext cx="4835901" cy="362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242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101788" cy="1325563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Поклон будители!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 „Мечо Пух“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465" y="161364"/>
            <a:ext cx="4320988" cy="324074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465" y="3449170"/>
            <a:ext cx="4320988" cy="324074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8" y="2003613"/>
            <a:ext cx="4948515" cy="371138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660" y="143946"/>
            <a:ext cx="2443620" cy="3258159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31724" y="3449169"/>
            <a:ext cx="2430556" cy="324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688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75660" y="1037478"/>
            <a:ext cx="4261223" cy="1325563"/>
          </a:xfrm>
        </p:spPr>
        <p:txBody>
          <a:bodyPr>
            <a:norm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Есенна работилница!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61" y="3402106"/>
            <a:ext cx="4972422" cy="2796987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550" y="578856"/>
            <a:ext cx="3122355" cy="5620237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402" y="578856"/>
            <a:ext cx="3161384" cy="562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646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27212" y="795430"/>
            <a:ext cx="4701988" cy="1325563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Световния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добротата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подай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ръка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добро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"!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рупа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‘’Мики Маус’’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4" y="3294529"/>
            <a:ext cx="5880847" cy="330797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585" y="3268723"/>
            <a:ext cx="5880846" cy="330797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76" y="126842"/>
            <a:ext cx="1749519" cy="311025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052" y="126842"/>
            <a:ext cx="1727919" cy="311025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928" y="129752"/>
            <a:ext cx="1765670" cy="3138971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282" y="142282"/>
            <a:ext cx="1732149" cy="307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875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75609" y="426662"/>
            <a:ext cx="8014448" cy="219551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13 -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Ноември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Световен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добротата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!’’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16 -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Ноември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Международен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толерантността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!"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‘’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Мечо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Пух’’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7" y="2879443"/>
            <a:ext cx="2934821" cy="391309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6" y="6863"/>
            <a:ext cx="2105339" cy="280711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014" y="2879444"/>
            <a:ext cx="2934821" cy="391309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833" y="2863077"/>
            <a:ext cx="2959369" cy="3945825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00" y="2813980"/>
            <a:ext cx="2910377" cy="3978557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165" y="6862"/>
            <a:ext cx="2033412" cy="271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79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662" y="169095"/>
            <a:ext cx="4840942" cy="296911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65" y="3539937"/>
            <a:ext cx="4233582" cy="3175187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187" y="3539937"/>
            <a:ext cx="4217893" cy="316341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65" y="348689"/>
            <a:ext cx="4233582" cy="303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102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882153" y="539936"/>
            <a:ext cx="6329082" cy="2122582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ноември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Международен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толерантността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да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живеем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заедно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свят на многообразие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Група „</a:t>
            </a:r>
            <a:r>
              <a:rPr lang="bg-BG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Мики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Маус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077" y="3973201"/>
            <a:ext cx="3397624" cy="1911164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80" y="1345049"/>
            <a:ext cx="1771369" cy="31491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473" y="1499783"/>
            <a:ext cx="1928813" cy="34290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239" y="3294530"/>
            <a:ext cx="1913684" cy="340210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714" y="3184074"/>
            <a:ext cx="1962798" cy="348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588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759071" y="295835"/>
            <a:ext cx="4733365" cy="2425934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НП „Хубаво е в ДГ“ 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Здравословни практики в ежедневието.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339" y="134471"/>
            <a:ext cx="4258237" cy="319367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483" y="3435725"/>
            <a:ext cx="4204444" cy="315333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71" y="3328149"/>
            <a:ext cx="2365000" cy="315333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53" y="134470"/>
            <a:ext cx="2250517" cy="300068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339" y="3395381"/>
            <a:ext cx="4258237" cy="319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7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115672" y="182516"/>
            <a:ext cx="7404847" cy="175386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вижте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е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пременена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нашата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елха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 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звездичка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позлатена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горе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върха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‘’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Мечо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Пух’’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13" y="2301455"/>
            <a:ext cx="5715000" cy="428625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328" y="2301455"/>
            <a:ext cx="5714999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19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715204" y="4156677"/>
            <a:ext cx="2904565" cy="243391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‘’Мики Маус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’’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Елхичке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гората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родена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дъх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чуден на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прясна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смола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тънички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тъй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нежни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чисти,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гости при нас си дошла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280" y="118589"/>
            <a:ext cx="6560671" cy="3690377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362" y="3744685"/>
            <a:ext cx="1664506" cy="2959122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01" y="191277"/>
            <a:ext cx="1874007" cy="3331569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535" y="196810"/>
            <a:ext cx="1940009" cy="333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471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12893" y="134472"/>
            <a:ext cx="7261413" cy="995082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„Есенни вълшебства“ 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от План за работа с родители за месец Ноември.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64" y="1527970"/>
            <a:ext cx="2846083" cy="512596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351" y="1527970"/>
            <a:ext cx="3911202" cy="521493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630" y="1527970"/>
            <a:ext cx="3911203" cy="521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04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P\Desktop\468298868_8907652709281401_395210508802155204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99" y="1692283"/>
            <a:ext cx="6718939" cy="5039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364335" y="218286"/>
            <a:ext cx="6235116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bg-BG" sz="24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Открит урок в група „</a:t>
            </a:r>
            <a:r>
              <a:rPr lang="bg-BG" sz="2400" b="1" dirty="0" err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Мики</a:t>
            </a:r>
            <a:r>
              <a:rPr lang="bg-BG" sz="24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bg-BG" sz="2400" b="1" dirty="0" err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Маус</a:t>
            </a:r>
            <a:r>
              <a:rPr lang="bg-BG" sz="24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“ 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</a:pPr>
            <a:endParaRPr lang="bg-BG" sz="2400" b="1" dirty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bg-BG" sz="24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Тема: „На </a:t>
            </a:r>
            <a:r>
              <a:rPr lang="bg-BG" sz="24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улицата се спазват </a:t>
            </a:r>
            <a:r>
              <a:rPr lang="bg-BG" sz="24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правила“.</a:t>
            </a:r>
            <a:endParaRPr lang="bg-BG" sz="2400" b="1" dirty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123" name="Picture 3" descr="C:\Users\HP\Desktop\468603411_8907653225948016_3027163531994687107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106" y="4035628"/>
            <a:ext cx="2021895" cy="269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HP\Desktop\468524323_8907782722601733_7770816178366320824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658" y="218286"/>
            <a:ext cx="1932476" cy="368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65" y="218286"/>
            <a:ext cx="1957979" cy="368136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069" y="4054260"/>
            <a:ext cx="1505941" cy="267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3603813" y="142801"/>
            <a:ext cx="497576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bg-BG" sz="24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Открит урок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bg-BG" sz="24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 група „Мечо Пух“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</a:pPr>
            <a:endParaRPr lang="bg-BG" sz="2400" b="1" dirty="0" smtClean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bg-BG" sz="24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„Забавна </a:t>
            </a:r>
            <a:r>
              <a:rPr lang="bg-BG" sz="24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гимнастика с </a:t>
            </a:r>
            <a:r>
              <a:rPr lang="bg-BG" sz="24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мама!</a:t>
            </a:r>
            <a:endParaRPr lang="bg-BG" sz="2400" b="1" dirty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098" name="Picture 2" descr="C:\Users\HP\Desktop\468630115_10234514759751160_193834959577332186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2" y="3336514"/>
            <a:ext cx="4412559" cy="330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HP\Desktop\468573162_10234514765391301_7000313017531756619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898" y="1657656"/>
            <a:ext cx="2868416" cy="215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HP\Desktop\468670813_10234514772871488_2992215952131477774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377" y="3491023"/>
            <a:ext cx="4206547" cy="315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93" y="160845"/>
            <a:ext cx="2245217" cy="299362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37" y="4225431"/>
            <a:ext cx="2944539" cy="220840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690" y="160845"/>
            <a:ext cx="2245216" cy="29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3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303608" y="284103"/>
            <a:ext cx="4671349" cy="1070136"/>
          </a:xfrm>
        </p:spPr>
        <p:txBody>
          <a:bodyPr/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рожден ден, Габриела!</a:t>
            </a:r>
            <a:endParaRPr lang="bg-BG" b="1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988" y="1565865"/>
            <a:ext cx="3889093" cy="5185457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73" y="1588752"/>
            <a:ext cx="6852912" cy="513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78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89149" y="975939"/>
            <a:ext cx="4271683" cy="710640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Изпращане на писма до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Дядо Коледа!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4" y="2842371"/>
            <a:ext cx="5139018" cy="385426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871" y="2849281"/>
            <a:ext cx="2885516" cy="384735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234" y="2842371"/>
            <a:ext cx="2885515" cy="384735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341" y="53231"/>
            <a:ext cx="1998007" cy="266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54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010400" y="203761"/>
            <a:ext cx="3236259" cy="885452"/>
          </a:xfrm>
        </p:spPr>
        <p:txBody>
          <a:bodyPr>
            <a:norm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„Време за подаръци“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98" y="307696"/>
            <a:ext cx="4781618" cy="637549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685" y="1529323"/>
            <a:ext cx="6871818" cy="515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21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776" y="194981"/>
            <a:ext cx="2368925" cy="3158567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545" y="3485404"/>
            <a:ext cx="2417389" cy="322318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58" y="457200"/>
            <a:ext cx="8301318" cy="622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5466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320987" y="728195"/>
            <a:ext cx="3841376" cy="912346"/>
          </a:xfrm>
        </p:spPr>
        <p:txBody>
          <a:bodyPr>
            <a:normAutofit/>
          </a:bodyPr>
          <a:lstStyle/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Театър "Коледа в гората"</a:t>
            </a: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25" y="2001508"/>
            <a:ext cx="5516097" cy="4137073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36" y="578223"/>
            <a:ext cx="3065929" cy="408790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082" y="578222"/>
            <a:ext cx="3065929" cy="408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199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570474" y="223729"/>
            <a:ext cx="4594970" cy="946165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рожден ден, </a:t>
            </a:r>
            <a:r>
              <a:rPr lang="bg-BG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Крисия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444" y="798248"/>
            <a:ext cx="3214688" cy="5715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65" y="798248"/>
            <a:ext cx="3219450" cy="57150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123" y="1721224"/>
            <a:ext cx="2695513" cy="479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125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20245" y="1114550"/>
            <a:ext cx="3935504" cy="1497388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седми рожден ден,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Кристиян!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009" y="1041369"/>
            <a:ext cx="3847797" cy="513039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326" y="1046487"/>
            <a:ext cx="3772205" cy="512527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5" y="3293082"/>
            <a:ext cx="3838244" cy="287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922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P\Desktop\474381802_10234826691149250_395479265032448556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656" y="1430969"/>
            <a:ext cx="3852536" cy="522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HP\Desktop\474251895_10234826691709264_8194192757609520363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724" y="1430970"/>
            <a:ext cx="3852535" cy="522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2160172" y="309812"/>
            <a:ext cx="786912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bg-BG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„На </a:t>
            </a:r>
            <a:r>
              <a:rPr lang="bg-BG" sz="24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път за детската </a:t>
            </a:r>
            <a:r>
              <a:rPr lang="bg-BG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градина“</a:t>
            </a:r>
            <a:endParaRPr lang="bg-BG" sz="2400" dirty="0">
              <a:solidFill>
                <a:prstClr val="black"/>
              </a:solidFill>
              <a:latin typeface="Calibri Light"/>
              <a:ea typeface="+mj-ea"/>
              <a:cs typeface="+mj-cs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bg-BG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Тема от план за работа с родители за месец Декември.</a:t>
            </a:r>
          </a:p>
        </p:txBody>
      </p:sp>
    </p:spTree>
    <p:extLst>
      <p:ext uri="{BB962C8B-B14F-4D97-AF65-F5344CB8AC3E}">
        <p14:creationId xmlns:p14="http://schemas.microsoft.com/office/powerpoint/2010/main" val="340887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955432" y="598480"/>
            <a:ext cx="47660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НП „Хубаво е в ДГ“</a:t>
            </a:r>
          </a:p>
          <a:p>
            <a:pPr algn="ctr"/>
            <a:endParaRPr lang="bg-BG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Хигиена на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зъбите! Запознаване с професиите лекар, зъболекар и фризьор.</a:t>
            </a:r>
          </a:p>
          <a:p>
            <a:pPr algn="ctr"/>
            <a:endParaRPr lang="bg-BG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 „Мечо Пух“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393" y="2845249"/>
            <a:ext cx="4651087" cy="348831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506" y="134471"/>
            <a:ext cx="2996750" cy="406798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49" y="443753"/>
            <a:ext cx="3532093" cy="264907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26" y="3899647"/>
            <a:ext cx="3470337" cy="2602753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507" y="4355692"/>
            <a:ext cx="2996750" cy="224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0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14172" y="147917"/>
            <a:ext cx="6840065" cy="1869141"/>
          </a:xfrm>
        </p:spPr>
        <p:txBody>
          <a:bodyPr>
            <a:noAutofit/>
          </a:bodyPr>
          <a:lstStyle/>
          <a:p>
            <a:pPr algn="ctr"/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>НП „Хубаво е в ДГ“</a:t>
            </a:r>
            <a:br>
              <a:rPr lang="bg-BG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>Тема: Хигиена на ръцете! Запознаване с професията зъболекар!</a:t>
            </a:r>
            <a:br>
              <a:rPr lang="bg-BG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bg-BG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>група Мечо Пух“</a:t>
            </a:r>
            <a:endParaRPr lang="bg-BG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HP\Desktop\474492456_9215820728464596_575022915008712299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237" y="267910"/>
            <a:ext cx="4661527" cy="633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P\Desktop\474378123_9215973688449300_8674996693704729328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72" y="2114856"/>
            <a:ext cx="3158609" cy="429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P\Desktop\474619264_9215978585115477_7151966408927633146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204" y="2309917"/>
            <a:ext cx="3158609" cy="429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58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136505" y="479987"/>
            <a:ext cx="4167566" cy="1777528"/>
          </a:xfrm>
        </p:spPr>
        <p:txBody>
          <a:bodyPr>
            <a:noAutofit/>
          </a:bodyPr>
          <a:lstStyle/>
          <a:p>
            <a:pPr algn="ctr"/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>НП „Хубаво е в ДГ“</a:t>
            </a:r>
            <a:br>
              <a:rPr lang="bg-BG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bg-BG" sz="2000" b="1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>моции и чувства</a:t>
            </a:r>
            <a:br>
              <a:rPr lang="bg-BG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>група „Мечо Пух“</a:t>
            </a:r>
            <a:endParaRPr lang="bg-BG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HP\Desktop\476134671_10234921857128340_779296433349988292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239" y="2934950"/>
            <a:ext cx="4738584" cy="355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P\Desktop\476108438_10234921857488349_1437201187345217729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071" y="3685947"/>
            <a:ext cx="3737255" cy="280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HP\Desktop\476161408_10234921855568301_3986470304353425278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78" y="3457348"/>
            <a:ext cx="2231213" cy="303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91" y="268326"/>
            <a:ext cx="2311213" cy="313739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52" y="178030"/>
            <a:ext cx="2206667" cy="29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8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174874" y="742504"/>
            <a:ext cx="3518648" cy="1019061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ТЕБ, АПОСТОЛЕ!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17" y="299197"/>
            <a:ext cx="4671399" cy="634701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381" y="272303"/>
            <a:ext cx="3021289" cy="226596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268" y="2706219"/>
            <a:ext cx="5253317" cy="393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543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87449" y="311338"/>
            <a:ext cx="4217894" cy="791322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шести рожден ден, </a:t>
            </a:r>
            <a:r>
              <a:rPr lang="bg-BG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Сурайя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28" y="801129"/>
            <a:ext cx="3219450" cy="5715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114" y="891912"/>
            <a:ext cx="3112556" cy="553343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349" y="1149972"/>
            <a:ext cx="3018463" cy="536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347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128246" y="57736"/>
            <a:ext cx="4746813" cy="1325563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Съвместна дейност с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ОУ „Стою Шишков“ 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534" y="1357378"/>
            <a:ext cx="3718112" cy="5051783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23" y="416860"/>
            <a:ext cx="3308646" cy="587333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909" y="2809914"/>
            <a:ext cx="2024577" cy="359924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661" y="241074"/>
            <a:ext cx="2976811" cy="223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829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788023" y="194614"/>
            <a:ext cx="3195918" cy="522382"/>
          </a:xfrm>
        </p:spPr>
        <p:txBody>
          <a:bodyPr>
            <a:norm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Честита Баба Марта!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23" y="1100178"/>
            <a:ext cx="3630836" cy="2723127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933" y="1064121"/>
            <a:ext cx="3726991" cy="279524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538" y="483449"/>
            <a:ext cx="2452197" cy="333178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77" y="4061012"/>
            <a:ext cx="3630835" cy="272312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959" y="3966882"/>
            <a:ext cx="3437964" cy="2578474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909" y="3966882"/>
            <a:ext cx="3299012" cy="24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344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11" y="2351788"/>
            <a:ext cx="5782235" cy="325250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060" y="3576313"/>
            <a:ext cx="4249269" cy="318695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060" y="201708"/>
            <a:ext cx="4249269" cy="3186952"/>
          </a:xfrm>
          <a:prstGeom prst="rect">
            <a:avLst/>
          </a:prstGeom>
        </p:spPr>
      </p:pic>
      <p:sp>
        <p:nvSpPr>
          <p:cNvPr id="6" name="Заглавие 5"/>
          <p:cNvSpPr>
            <a:spLocks noGrp="1"/>
          </p:cNvSpPr>
          <p:nvPr>
            <p:ph type="title"/>
          </p:nvPr>
        </p:nvSpPr>
        <p:spPr>
          <a:xfrm>
            <a:off x="1264022" y="597368"/>
            <a:ext cx="4303060" cy="1325563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„Днес България празнува“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национален празник!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0550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576046" y="618565"/>
            <a:ext cx="5880847" cy="1004888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седми рожден ден, </a:t>
            </a:r>
            <a:r>
              <a:rPr lang="bg-BG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Ясин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046" y="1990164"/>
            <a:ext cx="6078072" cy="455855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3" y="519222"/>
            <a:ext cx="4437709" cy="602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416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19360" y="175465"/>
            <a:ext cx="5943600" cy="1325563"/>
          </a:xfrm>
        </p:spPr>
        <p:txBody>
          <a:bodyPr>
            <a:norm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„Мила мамо, честит празник“!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989" y="1754118"/>
            <a:ext cx="6616342" cy="4908899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23" y="175465"/>
            <a:ext cx="4262718" cy="3197038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23" y="3465978"/>
            <a:ext cx="4262718" cy="319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3905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24246" y="523607"/>
            <a:ext cx="646428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„Здравословно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хранене“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от План за работа с родители за месец Февруари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503" y="38606"/>
            <a:ext cx="3038497" cy="412839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602" y="2639099"/>
            <a:ext cx="3107924" cy="421890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666" y="2639099"/>
            <a:ext cx="3164742" cy="429992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3" y="38606"/>
            <a:ext cx="2359959" cy="419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1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93023" y="342087"/>
            <a:ext cx="2837329" cy="3097807"/>
          </a:xfrm>
        </p:spPr>
        <p:txBody>
          <a:bodyPr>
            <a:normAutofit/>
          </a:bodyPr>
          <a:lstStyle/>
          <a:p>
            <a:pPr algn="ctr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„П ъ с т р а </a:t>
            </a:r>
            <a:b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 р о л е т“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2" y="231960"/>
            <a:ext cx="4424083" cy="3318063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141" y="178172"/>
            <a:ext cx="4379259" cy="328444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496" y="3630194"/>
            <a:ext cx="2312983" cy="314264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2" y="3708927"/>
            <a:ext cx="4061012" cy="3045759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968" y="3630194"/>
            <a:ext cx="2299626" cy="312449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399" y="3604833"/>
            <a:ext cx="2318292" cy="314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2164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82497" y="464058"/>
            <a:ext cx="8876980" cy="1136142"/>
          </a:xfrm>
        </p:spPr>
        <p:txBody>
          <a:bodyPr>
            <a:noAutofit/>
          </a:bodyPr>
          <a:lstStyle/>
          <a:p>
            <a:pPr algn="ctr"/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>НП „Хубаво е в ДГ“</a:t>
            </a:r>
            <a:br>
              <a:rPr lang="bg-BG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>Тема: Емоции. Справяне с трудни ситуации и конфликти.</a:t>
            </a:r>
            <a:endParaRPr lang="bg-BG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HP\Desktop\491815355_9720760971303900_8491567083612822769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72" y="1775692"/>
            <a:ext cx="5880715" cy="441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HP\Desktop\491935195_9720676081312389_1778924320131969389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927" y="1775692"/>
            <a:ext cx="5880715" cy="441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05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>
          <a:xfrm>
            <a:off x="192739" y="737415"/>
            <a:ext cx="4733365" cy="603062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„Готвя и се храня здравословно“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794" y="365807"/>
            <a:ext cx="3783107" cy="283733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704" y="3485125"/>
            <a:ext cx="3841285" cy="2880964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317" y="201704"/>
            <a:ext cx="2329835" cy="3165536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41" y="2306170"/>
            <a:ext cx="4294094" cy="322057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317" y="3485125"/>
            <a:ext cx="2329835" cy="316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2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40306" y="580278"/>
            <a:ext cx="4271682" cy="952687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Оркестър „</a:t>
            </a:r>
            <a:r>
              <a:rPr lang="bg-BG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Мики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Маус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87" y="1917886"/>
            <a:ext cx="5715000" cy="428625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066" y="1917886"/>
            <a:ext cx="5715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46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77347" y="244103"/>
            <a:ext cx="7330614" cy="93924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Музикална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Красавицата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звярът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’’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713" y="1538133"/>
            <a:ext cx="2918573" cy="5180899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123" y="1562006"/>
            <a:ext cx="2891677" cy="513315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67" y="1562006"/>
            <a:ext cx="2900827" cy="515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727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37672" y="270995"/>
            <a:ext cx="6096000" cy="1325563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‘’Сам на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улицата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 опасно’’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план за работа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БДП.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040" y="2057400"/>
            <a:ext cx="6060446" cy="454533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713" y="3746266"/>
            <a:ext cx="2178581" cy="296003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70" y="119436"/>
            <a:ext cx="4647548" cy="348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006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70929" cy="1325563"/>
          </a:xfrm>
        </p:spPr>
        <p:txBody>
          <a:bodyPr>
            <a:noAutofit/>
          </a:bodyPr>
          <a:lstStyle/>
          <a:p>
            <a:pPr algn="ctr"/>
            <a:r>
              <a:rPr lang="bg-BG" sz="2000" b="1" dirty="0">
                <a:latin typeface="Times New Roman" pitchFamily="18" charset="0"/>
                <a:cs typeface="Times New Roman" pitchFamily="18" charset="0"/>
              </a:rPr>
              <a:t>НП „Хубаво е в ДГ“</a:t>
            </a:r>
            <a:br>
              <a:rPr lang="bg-BG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>Емоционално и ментално здраве</a:t>
            </a:r>
            <a:br>
              <a:rPr lang="bg-BG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2000" b="1" dirty="0">
                <a:latin typeface="Times New Roman" pitchFamily="18" charset="0"/>
                <a:cs typeface="Times New Roman" pitchFamily="18" charset="0"/>
              </a:rPr>
              <a:t>група „</a:t>
            </a:r>
            <a:r>
              <a:rPr lang="bg-BG" sz="2000" b="1" dirty="0" err="1" smtClean="0">
                <a:latin typeface="Times New Roman" pitchFamily="18" charset="0"/>
                <a:cs typeface="Times New Roman" pitchFamily="18" charset="0"/>
              </a:rPr>
              <a:t>Мики</a:t>
            </a:r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000" b="1" dirty="0" err="1" smtClean="0">
                <a:latin typeface="Times New Roman" pitchFamily="18" charset="0"/>
                <a:cs typeface="Times New Roman" pitchFamily="18" charset="0"/>
              </a:rPr>
              <a:t>Маус</a:t>
            </a:r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2000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47" y="2497791"/>
            <a:ext cx="5490882" cy="411816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740" y="188258"/>
            <a:ext cx="2205497" cy="2996599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518" y="215152"/>
            <a:ext cx="2313073" cy="314276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758" y="3590364"/>
            <a:ext cx="2226833" cy="3025589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339" y="3580766"/>
            <a:ext cx="2233898" cy="303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0074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02355" y="365125"/>
            <a:ext cx="6109447" cy="1100604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„Маратон на четенето“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Съвместна дейност с ОУ „Стою Шишков‘‘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84" y="365125"/>
            <a:ext cx="4490858" cy="6096187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352" y="1642221"/>
            <a:ext cx="6425454" cy="481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2007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527612" y="217208"/>
            <a:ext cx="5697071" cy="858557"/>
          </a:xfrm>
        </p:spPr>
        <p:txBody>
          <a:bodyPr>
            <a:norm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седми рожден ден, Константин!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351" y="1206596"/>
            <a:ext cx="7003861" cy="525289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9" y="1208757"/>
            <a:ext cx="3864541" cy="525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070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10836" y="270996"/>
            <a:ext cx="5002306" cy="831663"/>
          </a:xfrm>
        </p:spPr>
        <p:txBody>
          <a:bodyPr>
            <a:normAutofit/>
          </a:bodyPr>
          <a:lstStyle/>
          <a:p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четвърти рожден ден, Елизабет!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171" y="1339405"/>
            <a:ext cx="7077635" cy="530822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9" y="270996"/>
            <a:ext cx="4693203" cy="637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506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139608" y="548341"/>
            <a:ext cx="6154831" cy="1325563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"Български 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традиции и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обичаи„</a:t>
            </a:r>
            <a:b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от План за работа с родители за месец Март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76" y="2196914"/>
            <a:ext cx="3219450" cy="4370294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275" y="2196914"/>
            <a:ext cx="3215263" cy="436461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76" y="153380"/>
            <a:ext cx="2339789" cy="175484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753" y="82457"/>
            <a:ext cx="2326340" cy="193861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635" y="2196914"/>
            <a:ext cx="3228119" cy="438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3195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31577" y="365126"/>
            <a:ext cx="4782671" cy="920750"/>
          </a:xfrm>
        </p:spPr>
        <p:txBody>
          <a:bodyPr>
            <a:noAutofit/>
          </a:bodyPr>
          <a:lstStyle/>
          <a:p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пети рожден ден, Тони!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04" y="1285876"/>
            <a:ext cx="6934199" cy="5200649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676" y="497541"/>
            <a:ext cx="4491738" cy="598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889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38231"/>
            <a:ext cx="5459505" cy="132556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Движението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улицата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своите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правила’’.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от план за работа по БДП 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05" y="2173379"/>
            <a:ext cx="5715000" cy="428625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976" y="151277"/>
            <a:ext cx="5069542" cy="380215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52764" y="4167282"/>
            <a:ext cx="3437965" cy="257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04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701988" cy="1325563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рожден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Мони!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16" y="1690688"/>
            <a:ext cx="6470277" cy="485270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666" y="228509"/>
            <a:ext cx="4736165" cy="631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9281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3908612" cy="683746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24-май!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329" y="365126"/>
            <a:ext cx="4025154" cy="301886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329" y="3570193"/>
            <a:ext cx="4025154" cy="301886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65" y="1317811"/>
            <a:ext cx="6687671" cy="501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487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952" y="265578"/>
            <a:ext cx="8556812" cy="641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2603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71365" y="0"/>
            <a:ext cx="4069976" cy="1325563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добър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ипуск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556" y="1325563"/>
            <a:ext cx="5601572" cy="4201179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80" y="1325563"/>
            <a:ext cx="5601573" cy="420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8404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889" y="131579"/>
            <a:ext cx="2454986" cy="333256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577" y="292944"/>
            <a:ext cx="3191436" cy="2393577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706" y="3464139"/>
            <a:ext cx="2254624" cy="306057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32" y="183817"/>
            <a:ext cx="4535126" cy="340134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332" y="3585162"/>
            <a:ext cx="2312543" cy="3142043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55" y="3777616"/>
            <a:ext cx="2170897" cy="2949589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993" y="3777615"/>
            <a:ext cx="2170898" cy="294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876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24281" y="5362668"/>
            <a:ext cx="5136777" cy="1325563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Чуден детски празник! 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1-ви юни, мили деца!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06" y="3595407"/>
            <a:ext cx="4123765" cy="3092824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835" y="280707"/>
            <a:ext cx="6831105" cy="5123329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06" y="280707"/>
            <a:ext cx="4123765" cy="309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5099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312" y="2944905"/>
            <a:ext cx="5009029" cy="375677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861" y="247088"/>
            <a:ext cx="2824443" cy="376592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54" y="371055"/>
            <a:ext cx="3117476" cy="2338107"/>
          </a:xfrm>
          <a:prstGeom prst="rect">
            <a:avLst/>
          </a:prstGeom>
        </p:spPr>
      </p:pic>
      <p:sp>
        <p:nvSpPr>
          <p:cNvPr id="7" name="Заглавие 6"/>
          <p:cNvSpPr>
            <a:spLocks noGrp="1"/>
          </p:cNvSpPr>
          <p:nvPr>
            <p:ph type="title"/>
          </p:nvPr>
        </p:nvSpPr>
        <p:spPr>
          <a:xfrm>
            <a:off x="3845859" y="683324"/>
            <a:ext cx="4827494" cy="2025838"/>
          </a:xfrm>
        </p:spPr>
        <p:txBody>
          <a:bodyPr>
            <a:no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Отбелязване на 2-юни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Денят на Ботев!</a:t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 „</a:t>
            </a:r>
            <a:r>
              <a:rPr lang="bg-BG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Мики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Маус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8586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35056" y="220849"/>
            <a:ext cx="6134100" cy="1325563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Съвместна дейност с ОУ „Стою Шишков“</a:t>
            </a:r>
            <a:b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Пиеса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"Жабешки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истории„- представена от второкласниците.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32" y="1667435"/>
            <a:ext cx="6741461" cy="505609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117" y="66394"/>
            <a:ext cx="4269442" cy="320208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117" y="3521449"/>
            <a:ext cx="4269442" cy="320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639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94961"/>
            <a:ext cx="5239871" cy="1325563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"Аз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герой на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пътя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’’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91" y="1640541"/>
            <a:ext cx="2844422" cy="3866468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7218091" y="366526"/>
            <a:ext cx="47512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тема: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‘’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Готвя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здравословно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с…’</a:t>
            </a:r>
            <a:endParaRPr lang="bg-BG" sz="2000" b="1" dirty="0"/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761" y="1324754"/>
            <a:ext cx="2998694" cy="2249021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761" y="4074459"/>
            <a:ext cx="3123433" cy="2342575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871" y="3046615"/>
            <a:ext cx="2506755" cy="3481604"/>
          </a:xfrm>
          <a:prstGeom prst="rect">
            <a:avLst/>
          </a:prstGeom>
        </p:spPr>
      </p:pic>
      <p:sp>
        <p:nvSpPr>
          <p:cNvPr id="10" name="Заглавие 1"/>
          <p:cNvSpPr txBox="1">
            <a:spLocks/>
          </p:cNvSpPr>
          <p:nvPr/>
        </p:nvSpPr>
        <p:spPr>
          <a:xfrm>
            <a:off x="3442447" y="1520700"/>
            <a:ext cx="4276164" cy="15259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на тема: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‘’Баба Марта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бързала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мартеници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вързала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’’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1074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20641" y="163420"/>
            <a:ext cx="5226934" cy="819241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Ето как растат децата на ДГ „Русалка“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153" y="982661"/>
            <a:ext cx="3128234" cy="4572923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081" y="2514600"/>
            <a:ext cx="3078584" cy="418476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665" y="1371600"/>
            <a:ext cx="3109293" cy="4398213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249" y="2608729"/>
            <a:ext cx="3036020" cy="409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825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630783" cy="732155"/>
          </a:xfrm>
        </p:spPr>
        <p:txBody>
          <a:bodyPr>
            <a:normAutofit fontScale="90000"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пети рожден ден, Никол!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987" y="188600"/>
            <a:ext cx="4572179" cy="62122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86" y="1438835"/>
            <a:ext cx="6741458" cy="505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2139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18210" y="1279526"/>
            <a:ext cx="2272555" cy="1325563"/>
          </a:xfrm>
        </p:spPr>
        <p:txBody>
          <a:bodyPr>
            <a:norm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„Веселба“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306" y="185784"/>
            <a:ext cx="4684059" cy="351304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335" y="3995458"/>
            <a:ext cx="3655359" cy="2741519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98" y="672354"/>
            <a:ext cx="3897371" cy="519649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74" y="3980330"/>
            <a:ext cx="3675529" cy="275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7462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1221</TotalTime>
  <Words>498</Words>
  <Application>Microsoft Office PowerPoint</Application>
  <PresentationFormat>Widescreen</PresentationFormat>
  <Paragraphs>89</Paragraphs>
  <Slides>70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5" baseType="lpstr">
      <vt:lpstr>Arial</vt:lpstr>
      <vt:lpstr>Calibri</vt:lpstr>
      <vt:lpstr>Calibri Light</vt:lpstr>
      <vt:lpstr>Times New Roman</vt:lpstr>
      <vt:lpstr>Тема на Office</vt:lpstr>
      <vt:lpstr>Учебна 2024-2025г</vt:lpstr>
      <vt:lpstr>PowerPoint Presentation</vt:lpstr>
      <vt:lpstr>Децата от група "Мечо Пух" се насладиха на забавен театър по приказката      "Новите дрехи на царя" </vt:lpstr>
      <vt:lpstr>Театър на тема: "Аз мога". Организиран от Ресурсен център - град Смолян  </vt:lpstr>
      <vt:lpstr>        Започваме работа по  НП „Хубаво е в детската градина“ </vt:lpstr>
      <vt:lpstr>Честит рожден ден, Алиса!</vt:lpstr>
      <vt:lpstr>Даровете на есента!</vt:lpstr>
      <vt:lpstr>Есенен дъжд в гората</vt:lpstr>
      <vt:lpstr>Нашата вятърна мелница!</vt:lpstr>
      <vt:lpstr>Есен   в   гората!</vt:lpstr>
      <vt:lpstr>Сръчни ръчички!</vt:lpstr>
      <vt:lpstr>PowerPoint Presentation</vt:lpstr>
      <vt:lpstr>   Национална кампания за превенция на насилието и злоупотребата с деца,  под мотото:   "Бъди смел, бъди добър".</vt:lpstr>
      <vt:lpstr>1 НОЕМВРИ    ДЕН НА НАРОДИТЕ БУДИТЕЛИ  група ‘’Мики Маус’’</vt:lpstr>
      <vt:lpstr>Поклон будители!  Група „Мечо Пух“</vt:lpstr>
      <vt:lpstr>Есенна работилница!</vt:lpstr>
      <vt:lpstr>"Световния ден на добротата- подай ръка, направи добро"!        група ‘’Мики Маус’’</vt:lpstr>
      <vt:lpstr>13 - Ноември "Световен ден на добротата!’’   16 - Ноември "Международен ден на толерантността!"  група ‘’Мечо Пух’’</vt:lpstr>
      <vt:lpstr>PowerPoint Presentation</vt:lpstr>
      <vt:lpstr>16 ноември – Международен ден на толерантността!  Учим се да сме добри и да живеем заедно в този свят на многообразие!                                     Група „Мики Маус“</vt:lpstr>
      <vt:lpstr>НП „Хубаво е в ДГ“   Здравословни практики в ежедневието.</vt:lpstr>
      <vt:lpstr>Я, вижте, как е пременена, как грее нашата елха!    Една звездичка позлатена потропва горе на върха.  Група ‘’Мечо Пух’’</vt:lpstr>
      <vt:lpstr>Група ‘’Мики Маус’’  Елхичке зелена,    в гората родена, с дъх чуден на прясна смола и с тънички листи тъй нежни и чисти, на гости при нас си дошла!   </vt:lpstr>
      <vt:lpstr>„Есенни вълшебства“   Тема от План за работа с родители за месец Ноември.</vt:lpstr>
      <vt:lpstr>PowerPoint Presentation</vt:lpstr>
      <vt:lpstr>PowerPoint Presentation</vt:lpstr>
      <vt:lpstr>Честит рожден ден, Габриела!</vt:lpstr>
      <vt:lpstr>Изпращане на писма до  Дядо Коледа!</vt:lpstr>
      <vt:lpstr>„Време за подаръци“</vt:lpstr>
      <vt:lpstr>PowerPoint Presentation</vt:lpstr>
      <vt:lpstr>Театър "Коледа в гората"</vt:lpstr>
      <vt:lpstr>Честит рожден ден, Крисия!</vt:lpstr>
      <vt:lpstr>Честит седми рожден ден,   Кристиян!</vt:lpstr>
      <vt:lpstr>PowerPoint Presentation</vt:lpstr>
      <vt:lpstr>PowerPoint Presentation</vt:lpstr>
      <vt:lpstr>НП „Хубаво е в ДГ“  Тема: Хигиена на ръцете! Запознаване с професията зъболекар!    група Мечо Пух“</vt:lpstr>
      <vt:lpstr>НП „Хубаво е в ДГ“  Тема: Емоции и чувства  група „Мечо Пух“</vt:lpstr>
      <vt:lpstr>ЗА ТЕБ, АПОСТОЛЕ!</vt:lpstr>
      <vt:lpstr>Честит шести рожден ден, Сурайя!</vt:lpstr>
      <vt:lpstr>Съвместна дейност с  ОУ „Стою Шишков“ </vt:lpstr>
      <vt:lpstr>Честита Баба Марта!</vt:lpstr>
      <vt:lpstr>„Днес България празнува“  Честит национален празник!</vt:lpstr>
      <vt:lpstr>Честит седми рожден ден, Ясин!</vt:lpstr>
      <vt:lpstr>„Мила мамо, честит празник“!</vt:lpstr>
      <vt:lpstr>„Здравословно хранене“  Тема от План за работа с родители за месец Февруари</vt:lpstr>
      <vt:lpstr>„П ъ с т р а   п р о л е т“</vt:lpstr>
      <vt:lpstr>НП „Хубаво е в ДГ“  Тема: Емоции. Справяне с трудни ситуации и конфликти.</vt:lpstr>
      <vt:lpstr>„Готвя и се храня здравословно“</vt:lpstr>
      <vt:lpstr>Оркестър „Мики Маус“</vt:lpstr>
      <vt:lpstr>Музикална приказка "Красавицата и звярът’’</vt:lpstr>
      <vt:lpstr>‘’Сам на улицата е опасно’’  Игрова - познавателна ситуация от план за работа по БДП. </vt:lpstr>
      <vt:lpstr>НП „Хубаво е в ДГ“  Тема: Емоционално и ментално здраве  група „Мики Маус“</vt:lpstr>
      <vt:lpstr>„Маратон на четенето“  Съвместна дейност с ОУ „Стою Шишков‘‘</vt:lpstr>
      <vt:lpstr>Честит седми рожден ден, Константин!</vt:lpstr>
      <vt:lpstr>Честит четвърти рожден ден, Елизабет!</vt:lpstr>
      <vt:lpstr>"Български традиции и обичаи„  Тема от План за работа с родители за месец Март</vt:lpstr>
      <vt:lpstr>Честит пети рожден ден, Тони!</vt:lpstr>
      <vt:lpstr>"Движението по улицата има своите правила’’.  Тема от план за работа по БДП </vt:lpstr>
      <vt:lpstr>Честит пети рожден ден, Мони!</vt:lpstr>
      <vt:lpstr>Честит 24-май!</vt:lpstr>
      <vt:lpstr>PowerPoint Presentation</vt:lpstr>
      <vt:lpstr>На добър час, випуск 2025</vt:lpstr>
      <vt:lpstr>PowerPoint Presentation</vt:lpstr>
      <vt:lpstr>Чуден детски празник!   Честит 1-ви юни, мили деца!</vt:lpstr>
      <vt:lpstr>Отбелязване на 2-юни  Денят на Ботев!  група „Мики Маус“</vt:lpstr>
      <vt:lpstr>Съвместна дейност с ОУ „Стою Шишков“   Пиеса: "Жабешки истории„- представена от второкласниците.</vt:lpstr>
      <vt:lpstr>Участие в конкурс на тема:  "Аз знам правилата, аз съм герой на пътя’’</vt:lpstr>
      <vt:lpstr>Ето как растат децата на ДГ „Русалка“</vt:lpstr>
      <vt:lpstr>Честит пети рожден ден, Никол!</vt:lpstr>
      <vt:lpstr>„Веселба“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НП „Хубаво е в детската градина“ 2024-2025г.</dc:title>
  <dc:creator>User</dc:creator>
  <cp:lastModifiedBy>ДГ Русалка</cp:lastModifiedBy>
  <cp:revision>85</cp:revision>
  <dcterms:created xsi:type="dcterms:W3CDTF">2025-05-22T14:05:04Z</dcterms:created>
  <dcterms:modified xsi:type="dcterms:W3CDTF">2025-06-30T12:59:21Z</dcterms:modified>
</cp:coreProperties>
</file>